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7" r:id="rId4"/>
    <p:sldId id="259" r:id="rId5"/>
    <p:sldId id="260" r:id="rId6"/>
    <p:sldId id="261" r:id="rId7"/>
  </p:sldIdLst>
  <p:sldSz cx="12192000" cy="6858000"/>
  <p:notesSz cx="9945688"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85" d="100"/>
          <a:sy n="85" d="100"/>
        </p:scale>
        <p:origin x="499"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2A54C80-263E-416B-A8E0-580EDEADCBDC}" type="datetimeFigureOut">
              <a:rPr lang="en-US" dirty="0"/>
              <a:t>1/24/2024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dirty="0"/>
              <a:pPr/>
              <a:t>1/24/2024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1/24/2024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38B7A9-4B74-B3FD-5E13-77D58F948DE0}"/>
              </a:ext>
            </a:extLst>
          </p:cNvPr>
          <p:cNvSpPr>
            <a:spLocks noGrp="1"/>
          </p:cNvSpPr>
          <p:nvPr>
            <p:ph type="ctrTitle"/>
          </p:nvPr>
        </p:nvSpPr>
        <p:spPr>
          <a:xfrm>
            <a:off x="612321" y="2404534"/>
            <a:ext cx="9715500" cy="1646302"/>
          </a:xfrm>
        </p:spPr>
        <p:txBody>
          <a:bodyPr/>
          <a:lstStyle/>
          <a:p>
            <a:pPr algn="ctr"/>
            <a:r>
              <a:rPr kumimoji="1" lang="ja-JP" altLang="en-US" sz="6600" dirty="0"/>
              <a:t>患者満足度アンケート</a:t>
            </a:r>
            <a:br>
              <a:rPr kumimoji="1" lang="en-US" altLang="ja-JP" sz="6600" dirty="0"/>
            </a:br>
            <a:r>
              <a:rPr kumimoji="1" lang="ja-JP" altLang="en-US" sz="6600" dirty="0"/>
              <a:t>～透析～</a:t>
            </a:r>
          </a:p>
        </p:txBody>
      </p:sp>
      <p:sp>
        <p:nvSpPr>
          <p:cNvPr id="3" name="字幕 2">
            <a:extLst>
              <a:ext uri="{FF2B5EF4-FFF2-40B4-BE49-F238E27FC236}">
                <a16:creationId xmlns:a16="http://schemas.microsoft.com/office/drawing/2014/main" id="{4BDCB945-94F3-0607-1459-8C07B4B42F01}"/>
              </a:ext>
            </a:extLst>
          </p:cNvPr>
          <p:cNvSpPr>
            <a:spLocks noGrp="1"/>
          </p:cNvSpPr>
          <p:nvPr>
            <p:ph type="subTitle" idx="1"/>
          </p:nvPr>
        </p:nvSpPr>
        <p:spPr/>
        <p:txBody>
          <a:bodyPr/>
          <a:lstStyle/>
          <a:p>
            <a:endParaRPr kumimoji="1" lang="ja-JP" altLang="en-US" dirty="0"/>
          </a:p>
        </p:txBody>
      </p:sp>
    </p:spTree>
    <p:extLst>
      <p:ext uri="{BB962C8B-B14F-4D97-AF65-F5344CB8AC3E}">
        <p14:creationId xmlns:p14="http://schemas.microsoft.com/office/powerpoint/2010/main" val="1853325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E5488D-71D5-C652-B8A0-FF71ECF99F4E}"/>
              </a:ext>
            </a:extLst>
          </p:cNvPr>
          <p:cNvSpPr>
            <a:spLocks noGrp="1"/>
          </p:cNvSpPr>
          <p:nvPr>
            <p:ph type="title"/>
          </p:nvPr>
        </p:nvSpPr>
        <p:spPr>
          <a:xfrm>
            <a:off x="677334" y="922350"/>
            <a:ext cx="8596668" cy="985963"/>
          </a:xfrm>
        </p:spPr>
        <p:txBody>
          <a:bodyPr/>
          <a:lstStyle/>
          <a:p>
            <a:r>
              <a:rPr lang="ja-JP" altLang="en-US" dirty="0"/>
              <a:t>対応の悪いスタッフがいる</a:t>
            </a:r>
            <a:endParaRPr kumimoji="1" lang="ja-JP" altLang="en-US" dirty="0"/>
          </a:p>
        </p:txBody>
      </p:sp>
      <p:sp>
        <p:nvSpPr>
          <p:cNvPr id="3" name="コンテンツ プレースホルダー 2">
            <a:extLst>
              <a:ext uri="{FF2B5EF4-FFF2-40B4-BE49-F238E27FC236}">
                <a16:creationId xmlns:a16="http://schemas.microsoft.com/office/drawing/2014/main" id="{69BCAACA-24E3-EDA3-6DC9-0E503B564FEE}"/>
              </a:ext>
            </a:extLst>
          </p:cNvPr>
          <p:cNvSpPr>
            <a:spLocks noGrp="1"/>
          </p:cNvSpPr>
          <p:nvPr>
            <p:ph idx="1"/>
          </p:nvPr>
        </p:nvSpPr>
        <p:spPr>
          <a:xfrm>
            <a:off x="677333" y="1908313"/>
            <a:ext cx="10385114" cy="4443501"/>
          </a:xfrm>
        </p:spPr>
        <p:txBody>
          <a:bodyPr>
            <a:normAutofit/>
          </a:bodyPr>
          <a:lstStyle/>
          <a:p>
            <a:pPr marL="0" indent="0">
              <a:buNone/>
            </a:pPr>
            <a:endParaRPr lang="en-US" altLang="ja-JP" sz="3600" dirty="0"/>
          </a:p>
          <a:p>
            <a:pPr marL="0" indent="0">
              <a:buNone/>
            </a:pPr>
            <a:r>
              <a:rPr lang="ja-JP" altLang="en-US" sz="3600" dirty="0"/>
              <a:t>不適切な言葉遣いや様々な説明不足により不快な思い</a:t>
            </a:r>
            <a:r>
              <a:rPr kumimoji="1" lang="ja-JP" altLang="en-US" sz="3600" dirty="0"/>
              <a:t>をおかけし、申し訳ございません。</a:t>
            </a:r>
          </a:p>
          <a:p>
            <a:pPr marL="0" indent="0">
              <a:buNone/>
            </a:pPr>
            <a:r>
              <a:rPr lang="ja-JP" altLang="en-US" sz="3600" dirty="0"/>
              <a:t>透析室職員へは管理者からの指導を行っております。</a:t>
            </a:r>
            <a:endParaRPr lang="en-US" altLang="ja-JP" sz="3600" dirty="0"/>
          </a:p>
          <a:p>
            <a:pPr marL="0" indent="0">
              <a:buNone/>
            </a:pPr>
            <a:r>
              <a:rPr lang="ja-JP" altLang="en-US" sz="3600" dirty="0"/>
              <a:t>今後ともお気づきの点がございましたら、遠慮なくお申し付けください。</a:t>
            </a:r>
            <a:endParaRPr lang="en-US" altLang="ja-JP" sz="3600" dirty="0"/>
          </a:p>
          <a:p>
            <a:pPr marL="0" indent="0">
              <a:buNone/>
            </a:pPr>
            <a:endParaRPr lang="en-US" altLang="ja-JP" sz="3600" dirty="0"/>
          </a:p>
        </p:txBody>
      </p:sp>
      <p:sp>
        <p:nvSpPr>
          <p:cNvPr id="4" name="テキスト ボックス 3">
            <a:extLst>
              <a:ext uri="{FF2B5EF4-FFF2-40B4-BE49-F238E27FC236}">
                <a16:creationId xmlns:a16="http://schemas.microsoft.com/office/drawing/2014/main" id="{94DACC31-FA7E-1F6F-CE61-8BA5796EBA8C}"/>
              </a:ext>
            </a:extLst>
          </p:cNvPr>
          <p:cNvSpPr txBox="1"/>
          <p:nvPr/>
        </p:nvSpPr>
        <p:spPr>
          <a:xfrm>
            <a:off x="8515847" y="341905"/>
            <a:ext cx="3053302" cy="461665"/>
          </a:xfrm>
          <a:prstGeom prst="rect">
            <a:avLst/>
          </a:prstGeom>
          <a:solidFill>
            <a:srgbClr val="FFFF00"/>
          </a:solidFill>
        </p:spPr>
        <p:txBody>
          <a:bodyPr wrap="square" rtlCol="0">
            <a:spAutoFit/>
          </a:bodyPr>
          <a:lstStyle/>
          <a:p>
            <a:r>
              <a:rPr kumimoji="1" lang="ja-JP" altLang="en-US" sz="2400" dirty="0">
                <a:solidFill>
                  <a:srgbClr val="FF0000"/>
                </a:solidFill>
              </a:rPr>
              <a:t>設問</a:t>
            </a:r>
            <a:r>
              <a:rPr kumimoji="1" lang="en-US" altLang="ja-JP" sz="2400" dirty="0">
                <a:solidFill>
                  <a:srgbClr val="FF0000"/>
                </a:solidFill>
              </a:rPr>
              <a:t>4</a:t>
            </a:r>
            <a:r>
              <a:rPr kumimoji="1" lang="ja-JP" altLang="en-US" sz="2400" dirty="0">
                <a:solidFill>
                  <a:srgbClr val="FF0000"/>
                </a:solidFill>
              </a:rPr>
              <a:t>，</a:t>
            </a:r>
            <a:r>
              <a:rPr kumimoji="1" lang="en-US" altLang="ja-JP" sz="2400" dirty="0">
                <a:solidFill>
                  <a:srgbClr val="FF0000"/>
                </a:solidFill>
              </a:rPr>
              <a:t>8</a:t>
            </a:r>
            <a:r>
              <a:rPr kumimoji="1" lang="ja-JP" altLang="en-US" sz="2400" dirty="0">
                <a:solidFill>
                  <a:srgbClr val="FF0000"/>
                </a:solidFill>
              </a:rPr>
              <a:t>及び</a:t>
            </a:r>
            <a:r>
              <a:rPr kumimoji="1" lang="en-US" altLang="ja-JP" sz="2400" dirty="0">
                <a:solidFill>
                  <a:srgbClr val="FF0000"/>
                </a:solidFill>
              </a:rPr>
              <a:t>12</a:t>
            </a:r>
            <a:r>
              <a:rPr kumimoji="1" lang="ja-JP" altLang="en-US" sz="2400" dirty="0">
                <a:solidFill>
                  <a:srgbClr val="FF0000"/>
                </a:solidFill>
              </a:rPr>
              <a:t>参照</a:t>
            </a:r>
          </a:p>
        </p:txBody>
      </p:sp>
    </p:spTree>
    <p:extLst>
      <p:ext uri="{BB962C8B-B14F-4D97-AF65-F5344CB8AC3E}">
        <p14:creationId xmlns:p14="http://schemas.microsoft.com/office/powerpoint/2010/main" val="679373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E5488D-71D5-C652-B8A0-FF71ECF99F4E}"/>
              </a:ext>
            </a:extLst>
          </p:cNvPr>
          <p:cNvSpPr>
            <a:spLocks noGrp="1"/>
          </p:cNvSpPr>
          <p:nvPr>
            <p:ph type="title"/>
          </p:nvPr>
        </p:nvSpPr>
        <p:spPr>
          <a:xfrm>
            <a:off x="677334" y="506187"/>
            <a:ext cx="7623828" cy="893244"/>
          </a:xfrm>
        </p:spPr>
        <p:txBody>
          <a:bodyPr/>
          <a:lstStyle/>
          <a:p>
            <a:r>
              <a:rPr lang="ja-JP" altLang="en-US" dirty="0"/>
              <a:t>氏名の確認は毎回必要ないと思う</a:t>
            </a:r>
            <a:endParaRPr kumimoji="1" lang="ja-JP" altLang="en-US" dirty="0"/>
          </a:p>
        </p:txBody>
      </p:sp>
      <p:sp>
        <p:nvSpPr>
          <p:cNvPr id="3" name="コンテンツ プレースホルダー 2">
            <a:extLst>
              <a:ext uri="{FF2B5EF4-FFF2-40B4-BE49-F238E27FC236}">
                <a16:creationId xmlns:a16="http://schemas.microsoft.com/office/drawing/2014/main" id="{69BCAACA-24E3-EDA3-6DC9-0E503B564FEE}"/>
              </a:ext>
            </a:extLst>
          </p:cNvPr>
          <p:cNvSpPr>
            <a:spLocks noGrp="1"/>
          </p:cNvSpPr>
          <p:nvPr>
            <p:ph idx="1"/>
          </p:nvPr>
        </p:nvSpPr>
        <p:spPr>
          <a:xfrm>
            <a:off x="677333" y="2321781"/>
            <a:ext cx="10430637" cy="4030033"/>
          </a:xfrm>
        </p:spPr>
        <p:txBody>
          <a:bodyPr>
            <a:normAutofit/>
          </a:bodyPr>
          <a:lstStyle/>
          <a:p>
            <a:pPr marL="0" indent="0">
              <a:buNone/>
            </a:pPr>
            <a:endParaRPr lang="en-US" altLang="ja-JP" sz="3600" dirty="0"/>
          </a:p>
          <a:p>
            <a:pPr marL="0" indent="0">
              <a:buNone/>
            </a:pPr>
            <a:r>
              <a:rPr lang="ja-JP" altLang="en-US" sz="3600" dirty="0"/>
              <a:t>患者様間違いを防ぐため、当院では患者様に</a:t>
            </a:r>
            <a:endParaRPr lang="en-US" altLang="ja-JP" sz="3600" dirty="0"/>
          </a:p>
          <a:p>
            <a:pPr marL="0" indent="0">
              <a:buNone/>
            </a:pPr>
            <a:r>
              <a:rPr lang="ja-JP" altLang="en-US" sz="3600" dirty="0"/>
              <a:t>お名前を名乗って頂く</a:t>
            </a:r>
            <a:r>
              <a:rPr kumimoji="1" lang="ja-JP" altLang="en-US" sz="3600" dirty="0"/>
              <a:t>ことになっております。</a:t>
            </a:r>
            <a:endParaRPr kumimoji="1" lang="en-US" altLang="ja-JP" sz="3600" dirty="0"/>
          </a:p>
          <a:p>
            <a:pPr marL="0" indent="0">
              <a:buNone/>
            </a:pPr>
            <a:r>
              <a:rPr lang="ja-JP" altLang="en-US" sz="3600" dirty="0"/>
              <a:t>ご協力をお願いいたします。</a:t>
            </a:r>
            <a:endParaRPr kumimoji="1" lang="ja-JP" altLang="en-US" sz="3600" dirty="0"/>
          </a:p>
        </p:txBody>
      </p:sp>
      <p:sp>
        <p:nvSpPr>
          <p:cNvPr id="4" name="テキスト ボックス 3">
            <a:extLst>
              <a:ext uri="{FF2B5EF4-FFF2-40B4-BE49-F238E27FC236}">
                <a16:creationId xmlns:a16="http://schemas.microsoft.com/office/drawing/2014/main" id="{D340004A-50C7-9273-6E94-D029E49A3D5D}"/>
              </a:ext>
            </a:extLst>
          </p:cNvPr>
          <p:cNvSpPr txBox="1"/>
          <p:nvPr/>
        </p:nvSpPr>
        <p:spPr>
          <a:xfrm>
            <a:off x="9002055" y="275353"/>
            <a:ext cx="2512611" cy="461665"/>
          </a:xfrm>
          <a:prstGeom prst="rect">
            <a:avLst/>
          </a:prstGeom>
          <a:solidFill>
            <a:srgbClr val="FFFF00"/>
          </a:solidFill>
        </p:spPr>
        <p:txBody>
          <a:bodyPr wrap="square" rtlCol="0">
            <a:spAutoFit/>
          </a:bodyPr>
          <a:lstStyle/>
          <a:p>
            <a:r>
              <a:rPr kumimoji="1" lang="ja-JP" altLang="en-US" sz="2400" dirty="0">
                <a:solidFill>
                  <a:srgbClr val="FF0000"/>
                </a:solidFill>
              </a:rPr>
              <a:t>設問</a:t>
            </a:r>
            <a:r>
              <a:rPr kumimoji="1" lang="en-US" altLang="ja-JP" sz="2400" dirty="0">
                <a:solidFill>
                  <a:srgbClr val="FF0000"/>
                </a:solidFill>
              </a:rPr>
              <a:t>5</a:t>
            </a:r>
            <a:r>
              <a:rPr kumimoji="1" lang="ja-JP" altLang="en-US" sz="2400" dirty="0">
                <a:solidFill>
                  <a:srgbClr val="FF0000"/>
                </a:solidFill>
              </a:rPr>
              <a:t>及び</a:t>
            </a:r>
            <a:r>
              <a:rPr kumimoji="1" lang="en-US" altLang="ja-JP" sz="2400" dirty="0">
                <a:solidFill>
                  <a:srgbClr val="FF0000"/>
                </a:solidFill>
              </a:rPr>
              <a:t>9</a:t>
            </a:r>
            <a:r>
              <a:rPr kumimoji="1" lang="ja-JP" altLang="en-US" sz="2400" dirty="0">
                <a:solidFill>
                  <a:srgbClr val="FF0000"/>
                </a:solidFill>
              </a:rPr>
              <a:t>参照</a:t>
            </a:r>
          </a:p>
        </p:txBody>
      </p:sp>
    </p:spTree>
    <p:extLst>
      <p:ext uri="{BB962C8B-B14F-4D97-AF65-F5344CB8AC3E}">
        <p14:creationId xmlns:p14="http://schemas.microsoft.com/office/powerpoint/2010/main" val="2508036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E5488D-71D5-C652-B8A0-FF71ECF99F4E}"/>
              </a:ext>
            </a:extLst>
          </p:cNvPr>
          <p:cNvSpPr>
            <a:spLocks noGrp="1"/>
          </p:cNvSpPr>
          <p:nvPr>
            <p:ph type="title"/>
          </p:nvPr>
        </p:nvSpPr>
        <p:spPr>
          <a:xfrm>
            <a:off x="677334" y="445273"/>
            <a:ext cx="9309348" cy="1518699"/>
          </a:xfrm>
        </p:spPr>
        <p:txBody>
          <a:bodyPr>
            <a:normAutofit/>
          </a:bodyPr>
          <a:lstStyle/>
          <a:p>
            <a:r>
              <a:rPr lang="ja-JP" altLang="en-US" dirty="0"/>
              <a:t>患者が素足で体重測定しているのに</a:t>
            </a:r>
            <a:br>
              <a:rPr lang="en-US" altLang="ja-JP" dirty="0"/>
            </a:br>
            <a:r>
              <a:rPr lang="ja-JP" altLang="en-US" dirty="0"/>
              <a:t>スタッフは靴のまま通っている</a:t>
            </a:r>
            <a:endParaRPr kumimoji="1" lang="ja-JP" altLang="en-US" dirty="0"/>
          </a:p>
        </p:txBody>
      </p:sp>
      <p:sp>
        <p:nvSpPr>
          <p:cNvPr id="3" name="コンテンツ プレースホルダー 2">
            <a:extLst>
              <a:ext uri="{FF2B5EF4-FFF2-40B4-BE49-F238E27FC236}">
                <a16:creationId xmlns:a16="http://schemas.microsoft.com/office/drawing/2014/main" id="{69BCAACA-24E3-EDA3-6DC9-0E503B564FEE}"/>
              </a:ext>
            </a:extLst>
          </p:cNvPr>
          <p:cNvSpPr>
            <a:spLocks noGrp="1"/>
          </p:cNvSpPr>
          <p:nvPr>
            <p:ph idx="1"/>
          </p:nvPr>
        </p:nvSpPr>
        <p:spPr>
          <a:xfrm>
            <a:off x="309780" y="2210464"/>
            <a:ext cx="10438901" cy="4420924"/>
          </a:xfrm>
        </p:spPr>
        <p:txBody>
          <a:bodyPr>
            <a:normAutofit/>
          </a:bodyPr>
          <a:lstStyle/>
          <a:p>
            <a:pPr marL="0" indent="0">
              <a:buNone/>
            </a:pPr>
            <a:r>
              <a:rPr lang="ja-JP" altLang="en-US" sz="3600" dirty="0"/>
              <a:t>ご指摘があってから職員の行動を観察していたところ、そのような事実がございました。</a:t>
            </a:r>
            <a:endParaRPr lang="en-US" altLang="ja-JP" sz="3600" dirty="0"/>
          </a:p>
          <a:p>
            <a:pPr marL="0" indent="0">
              <a:buNone/>
            </a:pPr>
            <a:r>
              <a:rPr lang="ja-JP" altLang="en-US" sz="3600" dirty="0"/>
              <a:t>職員に</a:t>
            </a:r>
            <a:r>
              <a:rPr kumimoji="1" lang="ja-JP" altLang="en-US" sz="3600" dirty="0"/>
              <a:t>体重計</a:t>
            </a:r>
            <a:r>
              <a:rPr lang="ja-JP" altLang="en-US" sz="3600" dirty="0"/>
              <a:t>へは</a:t>
            </a:r>
            <a:r>
              <a:rPr kumimoji="1" lang="ja-JP" altLang="en-US" sz="3600" dirty="0"/>
              <a:t>靴のまま通らないよう注意喚起を行いました。また他部署の職員にも同様に周知しています。</a:t>
            </a:r>
            <a:endParaRPr lang="en-US" altLang="ja-JP" sz="3600" dirty="0"/>
          </a:p>
          <a:p>
            <a:pPr marL="0" indent="0">
              <a:buNone/>
            </a:pPr>
            <a:r>
              <a:rPr lang="ja-JP" altLang="en-US" sz="3600" dirty="0"/>
              <a:t>今後ともお気づきの点がございましたら、遠慮なくお申し付けください。</a:t>
            </a:r>
            <a:endParaRPr lang="en-US" altLang="ja-JP" sz="3600" dirty="0"/>
          </a:p>
          <a:p>
            <a:pPr marL="0" indent="0">
              <a:buNone/>
            </a:pPr>
            <a:endParaRPr lang="en-US" altLang="ja-JP" sz="3600" dirty="0"/>
          </a:p>
          <a:p>
            <a:pPr marL="0" indent="0">
              <a:buNone/>
            </a:pPr>
            <a:endParaRPr lang="en-US" altLang="ja-JP" sz="3600" dirty="0"/>
          </a:p>
          <a:p>
            <a:pPr marL="0" indent="0">
              <a:buNone/>
            </a:pPr>
            <a:endParaRPr kumimoji="1" lang="ja-JP" altLang="en-US" sz="3600" dirty="0"/>
          </a:p>
        </p:txBody>
      </p:sp>
      <p:sp>
        <p:nvSpPr>
          <p:cNvPr id="4" name="テキスト ボックス 3">
            <a:extLst>
              <a:ext uri="{FF2B5EF4-FFF2-40B4-BE49-F238E27FC236}">
                <a16:creationId xmlns:a16="http://schemas.microsoft.com/office/drawing/2014/main" id="{3464FAE2-9867-1BF3-6C66-D204EBB485CE}"/>
              </a:ext>
            </a:extLst>
          </p:cNvPr>
          <p:cNvSpPr txBox="1"/>
          <p:nvPr/>
        </p:nvSpPr>
        <p:spPr>
          <a:xfrm>
            <a:off x="8791804" y="286245"/>
            <a:ext cx="3140766" cy="830997"/>
          </a:xfrm>
          <a:prstGeom prst="rect">
            <a:avLst/>
          </a:prstGeom>
          <a:solidFill>
            <a:srgbClr val="FFFF00"/>
          </a:solidFill>
        </p:spPr>
        <p:txBody>
          <a:bodyPr wrap="square" rtlCol="0">
            <a:spAutoFit/>
          </a:bodyPr>
          <a:lstStyle/>
          <a:p>
            <a:r>
              <a:rPr kumimoji="1" lang="ja-JP" altLang="en-US" sz="2400" dirty="0">
                <a:solidFill>
                  <a:srgbClr val="FF0000"/>
                </a:solidFill>
              </a:rPr>
              <a:t>フリーコメント記述</a:t>
            </a:r>
            <a:endParaRPr kumimoji="1" lang="en-US" altLang="ja-JP" sz="2400" dirty="0">
              <a:solidFill>
                <a:srgbClr val="FF0000"/>
              </a:solidFill>
            </a:endParaRPr>
          </a:p>
          <a:p>
            <a:r>
              <a:rPr kumimoji="1" lang="ja-JP" altLang="en-US" sz="2400" dirty="0">
                <a:solidFill>
                  <a:srgbClr val="FF0000"/>
                </a:solidFill>
              </a:rPr>
              <a:t>設問</a:t>
            </a:r>
            <a:r>
              <a:rPr kumimoji="1" lang="en-US" altLang="ja-JP" sz="2400" dirty="0">
                <a:solidFill>
                  <a:srgbClr val="FF0000"/>
                </a:solidFill>
              </a:rPr>
              <a:t>5</a:t>
            </a:r>
            <a:r>
              <a:rPr kumimoji="1" lang="ja-JP" altLang="en-US" sz="2400" dirty="0">
                <a:solidFill>
                  <a:srgbClr val="FF0000"/>
                </a:solidFill>
              </a:rPr>
              <a:t>及び</a:t>
            </a:r>
            <a:r>
              <a:rPr kumimoji="1" lang="en-US" altLang="ja-JP" sz="2400" dirty="0">
                <a:solidFill>
                  <a:srgbClr val="FF0000"/>
                </a:solidFill>
              </a:rPr>
              <a:t>9</a:t>
            </a:r>
            <a:r>
              <a:rPr kumimoji="1" lang="ja-JP" altLang="en-US" sz="2400" dirty="0">
                <a:solidFill>
                  <a:srgbClr val="FF0000"/>
                </a:solidFill>
              </a:rPr>
              <a:t>参照</a:t>
            </a:r>
          </a:p>
        </p:txBody>
      </p:sp>
    </p:spTree>
    <p:extLst>
      <p:ext uri="{BB962C8B-B14F-4D97-AF65-F5344CB8AC3E}">
        <p14:creationId xmlns:p14="http://schemas.microsoft.com/office/powerpoint/2010/main" val="1719939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E5488D-71D5-C652-B8A0-FF71ECF99F4E}"/>
              </a:ext>
            </a:extLst>
          </p:cNvPr>
          <p:cNvSpPr>
            <a:spLocks noGrp="1"/>
          </p:cNvSpPr>
          <p:nvPr>
            <p:ph type="title"/>
          </p:nvPr>
        </p:nvSpPr>
        <p:spPr>
          <a:xfrm>
            <a:off x="566016" y="444074"/>
            <a:ext cx="8596668" cy="2484664"/>
          </a:xfrm>
        </p:spPr>
        <p:txBody>
          <a:bodyPr>
            <a:normAutofit/>
          </a:bodyPr>
          <a:lstStyle/>
          <a:p>
            <a:r>
              <a:rPr lang="ja-JP" altLang="en-US" dirty="0"/>
              <a:t>透析時のベッドを固定出来ないですか？</a:t>
            </a:r>
            <a:endParaRPr kumimoji="1" lang="ja-JP" altLang="en-US" dirty="0"/>
          </a:p>
        </p:txBody>
      </p:sp>
      <p:sp>
        <p:nvSpPr>
          <p:cNvPr id="3" name="コンテンツ プレースホルダー 2">
            <a:extLst>
              <a:ext uri="{FF2B5EF4-FFF2-40B4-BE49-F238E27FC236}">
                <a16:creationId xmlns:a16="http://schemas.microsoft.com/office/drawing/2014/main" id="{69BCAACA-24E3-EDA3-6DC9-0E503B564FEE}"/>
              </a:ext>
            </a:extLst>
          </p:cNvPr>
          <p:cNvSpPr>
            <a:spLocks noGrp="1"/>
          </p:cNvSpPr>
          <p:nvPr>
            <p:ph idx="1"/>
          </p:nvPr>
        </p:nvSpPr>
        <p:spPr>
          <a:xfrm>
            <a:off x="291851" y="2075290"/>
            <a:ext cx="10914031" cy="4532243"/>
          </a:xfrm>
        </p:spPr>
        <p:txBody>
          <a:bodyPr>
            <a:normAutofit lnSpcReduction="10000"/>
          </a:bodyPr>
          <a:lstStyle/>
          <a:p>
            <a:pPr marL="0" indent="0">
              <a:buNone/>
            </a:pPr>
            <a:r>
              <a:rPr lang="ja-JP" altLang="en-US" sz="3600" dirty="0"/>
              <a:t>石狩病院の透析室は入院患者様の対応や緊急治療を</a:t>
            </a:r>
            <a:endParaRPr lang="en-US" altLang="ja-JP" sz="3600" dirty="0"/>
          </a:p>
          <a:p>
            <a:pPr marL="0" indent="0">
              <a:buNone/>
            </a:pPr>
            <a:r>
              <a:rPr lang="ja-JP" altLang="en-US" sz="3600" dirty="0"/>
              <a:t>要する患者様の受け入れなども行っております。</a:t>
            </a:r>
            <a:endParaRPr lang="en-US" altLang="ja-JP" sz="3600" dirty="0"/>
          </a:p>
          <a:p>
            <a:pPr marL="0" indent="0">
              <a:buNone/>
            </a:pPr>
            <a:r>
              <a:rPr lang="ja-JP" altLang="en-US" sz="3600" dirty="0"/>
              <a:t>そのため、毎日透析入室時間を調整し大幅なベッド</a:t>
            </a:r>
            <a:endParaRPr lang="en-US" altLang="ja-JP" sz="3600" dirty="0"/>
          </a:p>
          <a:p>
            <a:pPr marL="0" indent="0">
              <a:buNone/>
            </a:pPr>
            <a:r>
              <a:rPr lang="ja-JP" altLang="en-US" sz="3600" dirty="0"/>
              <a:t>配置の変更がないよう配慮していますが、完全な</a:t>
            </a:r>
            <a:endParaRPr lang="en-US" altLang="ja-JP" sz="3600" dirty="0"/>
          </a:p>
          <a:p>
            <a:pPr marL="0" indent="0">
              <a:buNone/>
            </a:pPr>
            <a:r>
              <a:rPr lang="ja-JP" altLang="en-US" sz="3600" dirty="0"/>
              <a:t>ベッド固定が難しい状況です。</a:t>
            </a:r>
            <a:endParaRPr lang="en-US" altLang="ja-JP" sz="3600" dirty="0"/>
          </a:p>
          <a:p>
            <a:pPr marL="0" indent="0">
              <a:buNone/>
            </a:pPr>
            <a:r>
              <a:rPr lang="ja-JP" altLang="en-US" sz="3600" dirty="0"/>
              <a:t>今後も検討を続けますので、ご協力をお願いいたします。</a:t>
            </a:r>
            <a:endParaRPr lang="en-US" altLang="ja-JP" sz="3600" dirty="0"/>
          </a:p>
          <a:p>
            <a:pPr marL="0" indent="0">
              <a:buNone/>
            </a:pPr>
            <a:endParaRPr kumimoji="1" lang="ja-JP" altLang="en-US" sz="3600" dirty="0"/>
          </a:p>
        </p:txBody>
      </p:sp>
      <p:sp>
        <p:nvSpPr>
          <p:cNvPr id="4" name="テキスト ボックス 3">
            <a:extLst>
              <a:ext uri="{FF2B5EF4-FFF2-40B4-BE49-F238E27FC236}">
                <a16:creationId xmlns:a16="http://schemas.microsoft.com/office/drawing/2014/main" id="{26C882B9-3038-D472-B8CE-53EBF2FF9BB7}"/>
              </a:ext>
            </a:extLst>
          </p:cNvPr>
          <p:cNvSpPr txBox="1"/>
          <p:nvPr/>
        </p:nvSpPr>
        <p:spPr>
          <a:xfrm>
            <a:off x="8913410" y="87463"/>
            <a:ext cx="3045351" cy="830997"/>
          </a:xfrm>
          <a:prstGeom prst="rect">
            <a:avLst/>
          </a:prstGeom>
          <a:solidFill>
            <a:srgbClr val="FFFF00"/>
          </a:solidFill>
        </p:spPr>
        <p:txBody>
          <a:bodyPr wrap="square" rtlCol="0">
            <a:spAutoFit/>
          </a:bodyPr>
          <a:lstStyle/>
          <a:p>
            <a:r>
              <a:rPr kumimoji="1" lang="ja-JP" altLang="en-US" sz="2400" dirty="0">
                <a:solidFill>
                  <a:srgbClr val="FF0000"/>
                </a:solidFill>
              </a:rPr>
              <a:t>フリーコメント記述</a:t>
            </a:r>
            <a:endParaRPr kumimoji="1" lang="en-US" altLang="ja-JP" sz="2400" dirty="0">
              <a:solidFill>
                <a:srgbClr val="FF0000"/>
              </a:solidFill>
            </a:endParaRPr>
          </a:p>
          <a:p>
            <a:r>
              <a:rPr kumimoji="1" lang="ja-JP" altLang="en-US" sz="2400" dirty="0">
                <a:solidFill>
                  <a:srgbClr val="FF0000"/>
                </a:solidFill>
              </a:rPr>
              <a:t>設問</a:t>
            </a:r>
            <a:r>
              <a:rPr kumimoji="1" lang="en-US" altLang="ja-JP" sz="2400" dirty="0">
                <a:solidFill>
                  <a:srgbClr val="FF0000"/>
                </a:solidFill>
              </a:rPr>
              <a:t>5</a:t>
            </a:r>
            <a:r>
              <a:rPr kumimoji="1" lang="ja-JP" altLang="en-US" sz="2400" dirty="0">
                <a:solidFill>
                  <a:srgbClr val="FF0000"/>
                </a:solidFill>
              </a:rPr>
              <a:t>及び</a:t>
            </a:r>
            <a:r>
              <a:rPr kumimoji="1" lang="en-US" altLang="ja-JP" sz="2400" dirty="0">
                <a:solidFill>
                  <a:srgbClr val="FF0000"/>
                </a:solidFill>
              </a:rPr>
              <a:t>9</a:t>
            </a:r>
            <a:r>
              <a:rPr kumimoji="1" lang="ja-JP" altLang="en-US" sz="2400" dirty="0">
                <a:solidFill>
                  <a:srgbClr val="FF0000"/>
                </a:solidFill>
              </a:rPr>
              <a:t>参照</a:t>
            </a:r>
          </a:p>
        </p:txBody>
      </p:sp>
    </p:spTree>
    <p:extLst>
      <p:ext uri="{BB962C8B-B14F-4D97-AF65-F5344CB8AC3E}">
        <p14:creationId xmlns:p14="http://schemas.microsoft.com/office/powerpoint/2010/main" val="3270762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E5488D-71D5-C652-B8A0-FF71ECF99F4E}"/>
              </a:ext>
            </a:extLst>
          </p:cNvPr>
          <p:cNvSpPr>
            <a:spLocks noGrp="1"/>
          </p:cNvSpPr>
          <p:nvPr>
            <p:ph type="title"/>
          </p:nvPr>
        </p:nvSpPr>
        <p:spPr>
          <a:xfrm>
            <a:off x="677334" y="609600"/>
            <a:ext cx="8596668" cy="1425934"/>
          </a:xfrm>
        </p:spPr>
        <p:txBody>
          <a:bodyPr>
            <a:normAutofit/>
          </a:bodyPr>
          <a:lstStyle/>
          <a:p>
            <a:r>
              <a:rPr lang="ja-JP" altLang="en-US" dirty="0"/>
              <a:t>透析終了後、スリッパが用意されて</a:t>
            </a:r>
            <a:br>
              <a:rPr lang="en-US" altLang="ja-JP" dirty="0"/>
            </a:br>
            <a:r>
              <a:rPr lang="ja-JP" altLang="en-US" dirty="0"/>
              <a:t>いない事が多い。</a:t>
            </a:r>
            <a:endParaRPr kumimoji="1" lang="ja-JP" altLang="en-US" dirty="0"/>
          </a:p>
        </p:txBody>
      </p:sp>
      <p:sp>
        <p:nvSpPr>
          <p:cNvPr id="3" name="コンテンツ プレースホルダー 2">
            <a:extLst>
              <a:ext uri="{FF2B5EF4-FFF2-40B4-BE49-F238E27FC236}">
                <a16:creationId xmlns:a16="http://schemas.microsoft.com/office/drawing/2014/main" id="{69BCAACA-24E3-EDA3-6DC9-0E503B564FEE}"/>
              </a:ext>
            </a:extLst>
          </p:cNvPr>
          <p:cNvSpPr>
            <a:spLocks noGrp="1"/>
          </p:cNvSpPr>
          <p:nvPr>
            <p:ph idx="1"/>
          </p:nvPr>
        </p:nvSpPr>
        <p:spPr>
          <a:xfrm>
            <a:off x="677334" y="2313831"/>
            <a:ext cx="9945842" cy="4238044"/>
          </a:xfrm>
        </p:spPr>
        <p:txBody>
          <a:bodyPr>
            <a:normAutofit fontScale="92500" lnSpcReduction="10000"/>
          </a:bodyPr>
          <a:lstStyle/>
          <a:p>
            <a:pPr marL="0" indent="0">
              <a:buNone/>
            </a:pPr>
            <a:r>
              <a:rPr lang="ja-JP" altLang="en-US" sz="3600" dirty="0"/>
              <a:t>配慮が足りず申し訳ありませんでした。</a:t>
            </a:r>
            <a:endParaRPr lang="en-US" altLang="ja-JP" sz="3600" dirty="0"/>
          </a:p>
          <a:p>
            <a:pPr marL="0" indent="0">
              <a:buNone/>
            </a:pPr>
            <a:r>
              <a:rPr lang="ja-JP" altLang="en-US" sz="3600" dirty="0"/>
              <a:t>透析中は職員が機器を操作したり、体調の観察を</a:t>
            </a:r>
            <a:r>
              <a:rPr lang="ja-JP" altLang="en-US" sz="3600"/>
              <a:t>行うため、スリッパ</a:t>
            </a:r>
            <a:r>
              <a:rPr lang="ja-JP" altLang="en-US" sz="3600" dirty="0"/>
              <a:t>を踏まないようにベッドの下へ置いています。</a:t>
            </a:r>
            <a:endParaRPr lang="en-US" altLang="ja-JP" sz="3600" dirty="0"/>
          </a:p>
          <a:p>
            <a:pPr marL="0" indent="0">
              <a:buNone/>
            </a:pPr>
            <a:r>
              <a:rPr lang="ja-JP" altLang="en-US" sz="3600" dirty="0"/>
              <a:t>透析終了時には必ずスリッパは履く位置に戻すよう職員へ注意喚起を行いました。</a:t>
            </a:r>
            <a:endParaRPr lang="en-US" altLang="ja-JP" sz="3600" dirty="0"/>
          </a:p>
          <a:p>
            <a:pPr marL="0" indent="0">
              <a:buNone/>
            </a:pPr>
            <a:r>
              <a:rPr lang="ja-JP" altLang="en-US" sz="3600" dirty="0"/>
              <a:t>今後ともお気づきの点がございましたら、遠慮なくお申し付けください。</a:t>
            </a:r>
            <a:endParaRPr lang="en-US" altLang="ja-JP" sz="3600" dirty="0"/>
          </a:p>
          <a:p>
            <a:pPr marL="0" indent="0">
              <a:buNone/>
            </a:pPr>
            <a:endParaRPr lang="en-US" altLang="ja-JP" sz="3600" dirty="0"/>
          </a:p>
          <a:p>
            <a:pPr marL="0" indent="0">
              <a:buNone/>
            </a:pPr>
            <a:endParaRPr lang="en-US" altLang="ja-JP" sz="3600" dirty="0"/>
          </a:p>
        </p:txBody>
      </p:sp>
      <p:sp>
        <p:nvSpPr>
          <p:cNvPr id="5" name="テキスト ボックス 4">
            <a:extLst>
              <a:ext uri="{FF2B5EF4-FFF2-40B4-BE49-F238E27FC236}">
                <a16:creationId xmlns:a16="http://schemas.microsoft.com/office/drawing/2014/main" id="{2993C53B-1B4F-203F-3C18-72E9C5C6DE80}"/>
              </a:ext>
            </a:extLst>
          </p:cNvPr>
          <p:cNvSpPr txBox="1"/>
          <p:nvPr/>
        </p:nvSpPr>
        <p:spPr>
          <a:xfrm>
            <a:off x="8786192" y="201385"/>
            <a:ext cx="3150040" cy="830997"/>
          </a:xfrm>
          <a:prstGeom prst="rect">
            <a:avLst/>
          </a:prstGeom>
          <a:solidFill>
            <a:srgbClr val="FFFF00"/>
          </a:solidFill>
        </p:spPr>
        <p:txBody>
          <a:bodyPr wrap="square" rtlCol="0">
            <a:spAutoFit/>
          </a:bodyPr>
          <a:lstStyle/>
          <a:p>
            <a:r>
              <a:rPr kumimoji="1" lang="ja-JP" altLang="en-US" sz="2400" dirty="0">
                <a:solidFill>
                  <a:srgbClr val="FF0000"/>
                </a:solidFill>
              </a:rPr>
              <a:t>フリーコメント記述</a:t>
            </a:r>
            <a:endParaRPr kumimoji="1" lang="en-US" altLang="ja-JP" sz="2400" dirty="0">
              <a:solidFill>
                <a:srgbClr val="FF0000"/>
              </a:solidFill>
            </a:endParaRPr>
          </a:p>
          <a:p>
            <a:r>
              <a:rPr kumimoji="1" lang="ja-JP" altLang="en-US" sz="2400" dirty="0">
                <a:solidFill>
                  <a:srgbClr val="FF0000"/>
                </a:solidFill>
              </a:rPr>
              <a:t>設問</a:t>
            </a:r>
            <a:r>
              <a:rPr kumimoji="1" lang="en-US" altLang="ja-JP" sz="2400" dirty="0">
                <a:solidFill>
                  <a:srgbClr val="FF0000"/>
                </a:solidFill>
              </a:rPr>
              <a:t>5</a:t>
            </a:r>
            <a:r>
              <a:rPr kumimoji="1" lang="ja-JP" altLang="en-US" sz="2400" dirty="0">
                <a:solidFill>
                  <a:srgbClr val="FF0000"/>
                </a:solidFill>
              </a:rPr>
              <a:t>及び</a:t>
            </a:r>
            <a:r>
              <a:rPr kumimoji="1" lang="en-US" altLang="ja-JP" sz="2400" dirty="0">
                <a:solidFill>
                  <a:srgbClr val="FF0000"/>
                </a:solidFill>
              </a:rPr>
              <a:t>9</a:t>
            </a:r>
            <a:r>
              <a:rPr kumimoji="1" lang="ja-JP" altLang="en-US" sz="2400" dirty="0">
                <a:solidFill>
                  <a:srgbClr val="FF0000"/>
                </a:solidFill>
              </a:rPr>
              <a:t>参照</a:t>
            </a:r>
          </a:p>
        </p:txBody>
      </p:sp>
    </p:spTree>
    <p:extLst>
      <p:ext uri="{BB962C8B-B14F-4D97-AF65-F5344CB8AC3E}">
        <p14:creationId xmlns:p14="http://schemas.microsoft.com/office/powerpoint/2010/main" val="4247734355"/>
      </p:ext>
    </p:extLst>
  </p:cSld>
  <p:clrMapOvr>
    <a:masterClrMapping/>
  </p:clrMapOvr>
</p:sld>
</file>

<file path=ppt/theme/theme1.xml><?xml version="1.0" encoding="utf-8"?>
<a:theme xmlns:a="http://schemas.openxmlformats.org/drawingml/2006/main" name="ファセット">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164</TotalTime>
  <Words>365</Words>
  <Application>Microsoft Office PowerPoint</Application>
  <PresentationFormat>ワイド画面</PresentationFormat>
  <Paragraphs>36</Paragraphs>
  <Slides>6</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6</vt:i4>
      </vt:variant>
    </vt:vector>
  </HeadingPairs>
  <TitlesOfParts>
    <vt:vector size="10" baseType="lpstr">
      <vt:lpstr>Arial</vt:lpstr>
      <vt:lpstr>Trebuchet MS</vt:lpstr>
      <vt:lpstr>Wingdings 3</vt:lpstr>
      <vt:lpstr>ファセット</vt:lpstr>
      <vt:lpstr>患者満足度アンケート ～透析～</vt:lpstr>
      <vt:lpstr>対応の悪いスタッフがいる</vt:lpstr>
      <vt:lpstr>氏名の確認は毎回必要ないと思う</vt:lpstr>
      <vt:lpstr>患者が素足で体重測定しているのに スタッフは靴のまま通っている</vt:lpstr>
      <vt:lpstr>透析時のベッドを固定出来ないですか？</vt:lpstr>
      <vt:lpstr>透析終了後、スリッパが用意されて いない事が多い。</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患者満足度アンケート ～透析～</dc:title>
  <dc:creator>user001</dc:creator>
  <cp:lastModifiedBy>user001</cp:lastModifiedBy>
  <cp:revision>16</cp:revision>
  <cp:lastPrinted>2024-01-15T00:01:10Z</cp:lastPrinted>
  <dcterms:created xsi:type="dcterms:W3CDTF">2023-12-21T06:16:31Z</dcterms:created>
  <dcterms:modified xsi:type="dcterms:W3CDTF">2024-01-24T05:29:53Z</dcterms:modified>
</cp:coreProperties>
</file>