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7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2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24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96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26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3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65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4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6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0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1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4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29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4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59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38B7A9-4B74-B3FD-5E13-77D58F948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321" y="2404534"/>
            <a:ext cx="9715500" cy="1646302"/>
          </a:xfrm>
        </p:spPr>
        <p:txBody>
          <a:bodyPr/>
          <a:lstStyle/>
          <a:p>
            <a:pPr algn="ctr"/>
            <a:r>
              <a:rPr kumimoji="1" lang="ja-JP" altLang="en-US" sz="6600" dirty="0"/>
              <a:t>患者満足度アンケート</a:t>
            </a:r>
            <a:br>
              <a:rPr kumimoji="1" lang="en-US" altLang="ja-JP" sz="6600" dirty="0"/>
            </a:br>
            <a:r>
              <a:rPr kumimoji="1" lang="ja-JP" altLang="en-US" sz="6600" dirty="0"/>
              <a:t>～外来～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BDCB945-94F3-0607-1459-8C07B4B42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332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2668"/>
            <a:ext cx="8596668" cy="2491019"/>
          </a:xfrm>
        </p:spPr>
        <p:txBody>
          <a:bodyPr>
            <a:noAutofit/>
          </a:bodyPr>
          <a:lstStyle/>
          <a:p>
            <a:r>
              <a:rPr lang="ja-JP" altLang="en-US" dirty="0"/>
              <a:t>・予約時間通りに呼ばれたい</a:t>
            </a:r>
            <a:br>
              <a:rPr lang="en-US" altLang="ja-JP" dirty="0"/>
            </a:br>
            <a:r>
              <a:rPr lang="ja-JP" altLang="en-US" dirty="0"/>
              <a:t>・待ち時間が長い</a:t>
            </a:r>
            <a:r>
              <a:rPr lang="en-US" altLang="ja-JP" dirty="0"/>
              <a:t>(</a:t>
            </a:r>
            <a:r>
              <a:rPr lang="ja-JP" altLang="en-US" dirty="0"/>
              <a:t>複数回答</a:t>
            </a:r>
            <a:r>
              <a:rPr lang="en-US" altLang="ja-JP" dirty="0"/>
              <a:t>)</a:t>
            </a:r>
            <a:br>
              <a:rPr lang="en-US" altLang="ja-JP" dirty="0"/>
            </a:br>
            <a:r>
              <a:rPr lang="ja-JP" altLang="en-US" dirty="0"/>
              <a:t>・定期受診しているので待たずに</a:t>
            </a:r>
            <a:br>
              <a:rPr lang="en-US" altLang="ja-JP" dirty="0"/>
            </a:br>
            <a:r>
              <a:rPr lang="ja-JP" altLang="en-US" dirty="0"/>
              <a:t>　受診できている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45" y="2882348"/>
            <a:ext cx="11346510" cy="3975652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kumimoji="1" lang="ja-JP" altLang="en-US" sz="3600" dirty="0">
                <a:latin typeface="+mn-ea"/>
              </a:rPr>
              <a:t>待ち時間が長くなる日も多く、申し訳ありません。</a:t>
            </a:r>
            <a:endParaRPr kumimoji="1"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kumimoji="1" lang="ja-JP" altLang="en-US" sz="3600" dirty="0">
                <a:latin typeface="+mn-ea"/>
              </a:rPr>
              <a:t>お待たせしないよう、予約人数を調整しておりますが</a:t>
            </a:r>
            <a:endParaRPr kumimoji="1"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kumimoji="1" lang="ja-JP" altLang="en-US" sz="3600" dirty="0">
                <a:latin typeface="+mn-ea"/>
              </a:rPr>
              <a:t>患者さんの希望や複数科受診の都合など、調整が困難</a:t>
            </a:r>
            <a:endParaRPr kumimoji="1"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kumimoji="1" lang="ja-JP" altLang="en-US" sz="3600" dirty="0">
                <a:latin typeface="+mn-ea"/>
              </a:rPr>
              <a:t>な日があります。</a:t>
            </a:r>
            <a:endParaRPr kumimoji="1"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lang="ja-JP" altLang="en-US" sz="3600" dirty="0">
                <a:latin typeface="+mn-ea"/>
              </a:rPr>
              <a:t>救急車受け入れや入院患者さんの対応なども背景にござい</a:t>
            </a:r>
            <a:endParaRPr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lang="ja-JP" altLang="en-US" sz="3600" dirty="0">
                <a:latin typeface="+mn-ea"/>
              </a:rPr>
              <a:t>ますが、職員同士の連携を図り、少しでも待ち時間が短縮</a:t>
            </a:r>
            <a:endParaRPr lang="en-US" altLang="ja-JP" sz="3600" dirty="0">
              <a:latin typeface="+mn-ea"/>
            </a:endParaRPr>
          </a:p>
          <a:p>
            <a:pPr marL="0" indent="0" algn="l">
              <a:buNone/>
            </a:pPr>
            <a:r>
              <a:rPr lang="ja-JP" altLang="en-US" sz="3600" dirty="0">
                <a:latin typeface="+mn-ea"/>
              </a:rPr>
              <a:t>できるよう努めてまいります。</a:t>
            </a:r>
            <a:endParaRPr kumimoji="1" lang="en-US" altLang="ja-JP" sz="36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808EB-3432-A030-1068-64C8E6D81357}"/>
              </a:ext>
            </a:extLst>
          </p:cNvPr>
          <p:cNvSpPr txBox="1"/>
          <p:nvPr/>
        </p:nvSpPr>
        <p:spPr>
          <a:xfrm>
            <a:off x="8841851" y="251499"/>
            <a:ext cx="313281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設問　</a:t>
            </a:r>
            <a:r>
              <a:rPr kumimoji="1" lang="en-US" altLang="ja-JP" sz="2400" dirty="0">
                <a:solidFill>
                  <a:srgbClr val="FF0000"/>
                </a:solidFill>
              </a:rPr>
              <a:t>14</a:t>
            </a:r>
            <a:r>
              <a:rPr kumimoji="1" lang="ja-JP" altLang="en-US" sz="2400" dirty="0">
                <a:solidFill>
                  <a:srgbClr val="FF0000"/>
                </a:solidFill>
              </a:rPr>
              <a:t>及び</a:t>
            </a:r>
            <a:r>
              <a:rPr kumimoji="1" lang="en-US" altLang="ja-JP" sz="2400" dirty="0">
                <a:solidFill>
                  <a:srgbClr val="FF0000"/>
                </a:solidFill>
              </a:rPr>
              <a:t>15</a:t>
            </a:r>
            <a:r>
              <a:rPr kumimoji="1" lang="ja-JP" altLang="en-US" sz="2400" dirty="0">
                <a:solidFill>
                  <a:srgbClr val="FF0000"/>
                </a:solidFill>
              </a:rPr>
              <a:t>対応</a:t>
            </a:r>
          </a:p>
        </p:txBody>
      </p:sp>
    </p:spTree>
    <p:extLst>
      <p:ext uri="{BB962C8B-B14F-4D97-AF65-F5344CB8AC3E}">
        <p14:creationId xmlns:p14="http://schemas.microsoft.com/office/powerpoint/2010/main" val="250803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61" y="1319917"/>
            <a:ext cx="10774019" cy="526248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3900" dirty="0"/>
              <a:t>待ち時間対策のために以下のようなことに取り組んで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います。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・院内に</a:t>
            </a:r>
            <a:r>
              <a:rPr lang="en-US" altLang="ja-JP" sz="3900" dirty="0"/>
              <a:t>WIFI</a:t>
            </a:r>
            <a:r>
              <a:rPr lang="ja-JP" altLang="en-US" sz="3900" dirty="0"/>
              <a:t>整備</a:t>
            </a:r>
            <a:r>
              <a:rPr lang="en-US" altLang="ja-JP" sz="3900" dirty="0"/>
              <a:t>(</a:t>
            </a:r>
            <a:r>
              <a:rPr lang="ja-JP" altLang="en-US" sz="3900" dirty="0"/>
              <a:t>通信を少しでも快適に</a:t>
            </a:r>
            <a:r>
              <a:rPr lang="en-US" altLang="ja-JP" sz="3900" dirty="0"/>
              <a:t>)</a:t>
            </a:r>
          </a:p>
          <a:p>
            <a:pPr marL="0" indent="0">
              <a:buNone/>
            </a:pPr>
            <a:r>
              <a:rPr lang="ja-JP" altLang="en-US" sz="3900" dirty="0"/>
              <a:t>・自動会計システムの導入</a:t>
            </a:r>
            <a:r>
              <a:rPr lang="en-US" altLang="ja-JP" sz="3900" dirty="0"/>
              <a:t>(R</a:t>
            </a:r>
            <a:r>
              <a:rPr lang="ja-JP" altLang="en-US" sz="3900" dirty="0"/>
              <a:t>６年１月～</a:t>
            </a:r>
            <a:r>
              <a:rPr lang="ja-JP" altLang="en-US" sz="3900"/>
              <a:t>運用開始</a:t>
            </a:r>
            <a:r>
              <a:rPr lang="en-US" altLang="ja-JP" sz="3900"/>
              <a:t>)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・インカムシステムによる連絡の円滑化</a:t>
            </a:r>
            <a:endParaRPr lang="en-US" altLang="ja-JP" sz="3900" dirty="0"/>
          </a:p>
          <a:p>
            <a:pPr marL="0" indent="0">
              <a:buNone/>
            </a:pP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希望があれば、待ち時間に外出いただくことも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可能ですので、今後ともお気づきの点がございました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3900" dirty="0"/>
              <a:t>ら、遠慮なくお申し付けください。</a:t>
            </a:r>
          </a:p>
          <a:p>
            <a:pPr marL="0" indent="0">
              <a:buNone/>
            </a:pPr>
            <a:endParaRPr lang="en-US" altLang="ja-JP" sz="3900" dirty="0"/>
          </a:p>
          <a:p>
            <a:pPr marL="0" indent="0">
              <a:buNone/>
            </a:pPr>
            <a:endParaRPr kumimoji="1" lang="ja-JP" altLang="en-US" sz="36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AB0C13E-A57C-03AA-7055-808266A46775}"/>
              </a:ext>
            </a:extLst>
          </p:cNvPr>
          <p:cNvSpPr/>
          <p:nvPr/>
        </p:nvSpPr>
        <p:spPr>
          <a:xfrm>
            <a:off x="381661" y="156329"/>
            <a:ext cx="1979875" cy="80577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前ページの続き</a:t>
            </a:r>
          </a:p>
        </p:txBody>
      </p:sp>
    </p:spTree>
    <p:extLst>
      <p:ext uri="{BB962C8B-B14F-4D97-AF65-F5344CB8AC3E}">
        <p14:creationId xmlns:p14="http://schemas.microsoft.com/office/powerpoint/2010/main" val="90354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50" y="455955"/>
            <a:ext cx="10813773" cy="3334871"/>
          </a:xfrm>
        </p:spPr>
        <p:txBody>
          <a:bodyPr>
            <a:noAutofit/>
          </a:bodyPr>
          <a:lstStyle/>
          <a:p>
            <a:r>
              <a:rPr lang="ja-JP" altLang="en-US" dirty="0"/>
              <a:t>・循環器の夜間休日対応をしてほしい</a:t>
            </a:r>
            <a:br>
              <a:rPr lang="en-US" altLang="ja-JP" dirty="0"/>
            </a:br>
            <a:r>
              <a:rPr lang="ja-JP" altLang="en-US" dirty="0"/>
              <a:t>・整形外科の曜日が限られているので、</a:t>
            </a:r>
            <a:br>
              <a:rPr lang="en-US" altLang="ja-JP" dirty="0"/>
            </a:br>
            <a:r>
              <a:rPr lang="ja-JP" altLang="en-US" dirty="0"/>
              <a:t>　常時診てもらえない</a:t>
            </a:r>
            <a:br>
              <a:rPr lang="en-US" altLang="ja-JP" dirty="0"/>
            </a:br>
            <a:r>
              <a:rPr lang="ja-JP" altLang="en-US" dirty="0"/>
              <a:t>・皮膚科が欲しい</a:t>
            </a:r>
            <a:br>
              <a:rPr lang="en-US" altLang="ja-JP" dirty="0"/>
            </a:br>
            <a:r>
              <a:rPr lang="ja-JP" altLang="en-US" dirty="0"/>
              <a:t>・検査機器の充実</a:t>
            </a:r>
            <a:r>
              <a:rPr lang="en-US" altLang="ja-JP" dirty="0"/>
              <a:t>(MRI</a:t>
            </a:r>
            <a:r>
              <a:rPr lang="ja-JP" altLang="en-US" dirty="0"/>
              <a:t>など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5497AC-6155-8F59-71AB-BE62E46EE168}"/>
              </a:ext>
            </a:extLst>
          </p:cNvPr>
          <p:cNvSpPr txBox="1"/>
          <p:nvPr/>
        </p:nvSpPr>
        <p:spPr>
          <a:xfrm>
            <a:off x="8499944" y="95414"/>
            <a:ext cx="3617843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フリーコメント記述内容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設問</a:t>
            </a:r>
            <a:r>
              <a:rPr kumimoji="1" lang="en-US" altLang="ja-JP" sz="2400" dirty="0">
                <a:solidFill>
                  <a:srgbClr val="FF0000"/>
                </a:solidFill>
              </a:rPr>
              <a:t>20</a:t>
            </a:r>
            <a:r>
              <a:rPr kumimoji="1" lang="ja-JP" altLang="en-US" sz="2400" dirty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>
                <a:solidFill>
                  <a:srgbClr val="FF0000"/>
                </a:solidFill>
              </a:rPr>
              <a:t>22</a:t>
            </a:r>
            <a:r>
              <a:rPr kumimoji="1" lang="ja-JP" altLang="en-US" sz="2400" dirty="0">
                <a:solidFill>
                  <a:srgbClr val="FF0000"/>
                </a:solidFill>
              </a:rPr>
              <a:t>参照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CD3AB4-606E-2708-8F21-E1864EB9D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57" y="3523129"/>
            <a:ext cx="11266998" cy="3334871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3200" dirty="0">
                <a:latin typeface="+mn-ea"/>
              </a:rPr>
              <a:t>ご不便をおかけしております。</a:t>
            </a:r>
            <a:endParaRPr lang="en-US" altLang="ja-JP" sz="3200" dirty="0">
              <a:latin typeface="+mn-ea"/>
            </a:endParaRPr>
          </a:p>
          <a:p>
            <a:pPr marL="0" indent="0" algn="l">
              <a:buNone/>
            </a:pPr>
            <a:r>
              <a:rPr lang="ja-JP" altLang="en-US" sz="3200" dirty="0">
                <a:latin typeface="+mn-ea"/>
              </a:rPr>
              <a:t>夜間帯や休日は、１名の医師が外来・入院を担当している</a:t>
            </a:r>
            <a:endParaRPr lang="en-US" altLang="ja-JP" sz="3200" dirty="0">
              <a:latin typeface="+mn-ea"/>
            </a:endParaRPr>
          </a:p>
          <a:p>
            <a:pPr marL="0" indent="0" algn="l">
              <a:buNone/>
            </a:pPr>
            <a:r>
              <a:rPr lang="ja-JP" altLang="en-US" sz="3200" dirty="0">
                <a:latin typeface="+mn-ea"/>
              </a:rPr>
              <a:t>ため、専門科以外の診療は制限させていただいております。</a:t>
            </a:r>
            <a:endParaRPr lang="en-US" altLang="ja-JP" sz="3200" dirty="0">
              <a:latin typeface="+mn-ea"/>
            </a:endParaRPr>
          </a:p>
          <a:p>
            <a:pPr marL="0" indent="0" algn="l">
              <a:buNone/>
            </a:pPr>
            <a:r>
              <a:rPr kumimoji="1" lang="ja-JP" altLang="en-US" sz="3200" dirty="0">
                <a:latin typeface="+mn-ea"/>
              </a:rPr>
              <a:t>石狩市内で唯一複数の診療科を有する病院として、患者さん</a:t>
            </a:r>
            <a:endParaRPr kumimoji="1" lang="en-US" altLang="ja-JP" sz="3200" dirty="0">
              <a:latin typeface="+mn-ea"/>
            </a:endParaRPr>
          </a:p>
          <a:p>
            <a:pPr marL="0" indent="0" algn="l">
              <a:buNone/>
            </a:pPr>
            <a:r>
              <a:rPr kumimoji="1" lang="ja-JP" altLang="en-US" sz="3200" dirty="0">
                <a:latin typeface="+mn-ea"/>
              </a:rPr>
              <a:t>がより通いやすい病院となるよう努めてまいります。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094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5488D-71D5-C652-B8A0-FF71ECF9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10974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・地域医療に専念してほしい</a:t>
            </a:r>
            <a:br>
              <a:rPr lang="en-US" altLang="ja-JP" dirty="0"/>
            </a:br>
            <a:r>
              <a:rPr lang="ja-JP" altLang="en-US" dirty="0"/>
              <a:t>・今のレベルを維持してほしい</a:t>
            </a:r>
            <a:br>
              <a:rPr lang="en-US" altLang="ja-JP" dirty="0"/>
            </a:br>
            <a:r>
              <a:rPr lang="ja-JP" altLang="en-US" dirty="0"/>
              <a:t>・頼りにしています</a:t>
            </a:r>
            <a:r>
              <a:rPr lang="en-US" altLang="ja-JP" dirty="0"/>
              <a:t>(</a:t>
            </a:r>
            <a:r>
              <a:rPr lang="ja-JP" altLang="en-US" dirty="0"/>
              <a:t>複数回答</a:t>
            </a:r>
            <a:r>
              <a:rPr lang="en-US" altLang="ja-JP" dirty="0"/>
              <a:t>)</a:t>
            </a:r>
            <a:br>
              <a:rPr lang="en-US" altLang="ja-JP" dirty="0"/>
            </a:b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BCAACA-24E3-EDA3-6DC9-0E503B56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127" y="2997642"/>
            <a:ext cx="10583186" cy="300431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ご期待に応えられるよう、職員が一丸となって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地域に根差した病院作りをしていきます。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01BAB7-16A4-E0BC-B195-203801401DD8}"/>
              </a:ext>
            </a:extLst>
          </p:cNvPr>
          <p:cNvSpPr txBox="1"/>
          <p:nvPr/>
        </p:nvSpPr>
        <p:spPr>
          <a:xfrm>
            <a:off x="9032681" y="275352"/>
            <a:ext cx="262393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設問</a:t>
            </a:r>
            <a:r>
              <a:rPr kumimoji="1" lang="en-US" altLang="ja-JP" sz="2400" dirty="0">
                <a:solidFill>
                  <a:srgbClr val="FF0000"/>
                </a:solidFill>
              </a:rPr>
              <a:t>20</a:t>
            </a:r>
            <a:r>
              <a:rPr kumimoji="1" lang="ja-JP" altLang="en-US" sz="2400" dirty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>
                <a:solidFill>
                  <a:srgbClr val="FF0000"/>
                </a:solidFill>
              </a:rPr>
              <a:t>22</a:t>
            </a:r>
            <a:r>
              <a:rPr kumimoji="1" lang="ja-JP" altLang="en-US" sz="2400" dirty="0">
                <a:solidFill>
                  <a:srgbClr val="FF0000"/>
                </a:solidFill>
              </a:rPr>
              <a:t>参照</a:t>
            </a:r>
          </a:p>
        </p:txBody>
      </p:sp>
    </p:spTree>
    <p:extLst>
      <p:ext uri="{BB962C8B-B14F-4D97-AF65-F5344CB8AC3E}">
        <p14:creationId xmlns:p14="http://schemas.microsoft.com/office/powerpoint/2010/main" val="4096113976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357</Words>
  <Application>Microsoft Office PowerPoint</Application>
  <PresentationFormat>ワイド画面</PresentationFormat>
  <Paragraphs>33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ファセット</vt:lpstr>
      <vt:lpstr>患者満足度アンケート ～外来～</vt:lpstr>
      <vt:lpstr>・予約時間通りに呼ばれたい ・待ち時間が長い(複数回答) ・定期受診しているので待たずに 　受診できている</vt:lpstr>
      <vt:lpstr>PowerPoint プレゼンテーション</vt:lpstr>
      <vt:lpstr>・循環器の夜間休日対応をしてほしい ・整形外科の曜日が限られているので、 　常時診てもらえない ・皮膚科が欲しい ・検査機器の充実(MRIなど)</vt:lpstr>
      <vt:lpstr>・地域医療に専念してほしい ・今のレベルを維持してほしい ・頼りにしています(複数回答)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患者満足度アンケート ～透析～</dc:title>
  <dc:creator>user001</dc:creator>
  <cp:lastModifiedBy>user001</cp:lastModifiedBy>
  <cp:revision>16</cp:revision>
  <cp:lastPrinted>2024-01-14T23:53:39Z</cp:lastPrinted>
  <dcterms:created xsi:type="dcterms:W3CDTF">2023-12-21T06:16:31Z</dcterms:created>
  <dcterms:modified xsi:type="dcterms:W3CDTF">2024-01-24T05:31:01Z</dcterms:modified>
</cp:coreProperties>
</file>